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7" r:id="rId4"/>
    <p:sldId id="271" r:id="rId5"/>
    <p:sldId id="258" r:id="rId6"/>
    <p:sldId id="263" r:id="rId7"/>
    <p:sldId id="264" r:id="rId8"/>
    <p:sldId id="265" r:id="rId9"/>
    <p:sldId id="262" r:id="rId10"/>
    <p:sldId id="261" r:id="rId11"/>
    <p:sldId id="266" r:id="rId12"/>
    <p:sldId id="260" r:id="rId13"/>
    <p:sldId id="267" r:id="rId14"/>
    <p:sldId id="268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72165" autoAdjust="0"/>
  </p:normalViewPr>
  <p:slideViewPr>
    <p:cSldViewPr snapToObjects="1" showGuides="1">
      <p:cViewPr>
        <p:scale>
          <a:sx n="76" d="100"/>
          <a:sy n="76" d="100"/>
        </p:scale>
        <p:origin x="-1642" y="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0885-12E1-46AC-88CB-ABBB9B9F3846}" type="datetimeFigureOut">
              <a:rPr lang="en-AU" smtClean="0"/>
              <a:t>6/03/2016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42C9D-E394-4565-93FB-DD9CC9E220C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339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i="0" baseline="0" dirty="0" smtClean="0"/>
              <a:t>Western Australian Curriculum Links </a:t>
            </a:r>
            <a:r>
              <a:rPr lang="en-AU" i="1" baseline="0" dirty="0" smtClean="0"/>
              <a:t>- Content: </a:t>
            </a:r>
            <a:r>
              <a:rPr lang="en-AU" i="0" baseline="0" dirty="0" smtClean="0"/>
              <a:t>Year 7, 8, 9 and 10 Geography; </a:t>
            </a:r>
            <a:r>
              <a:rPr lang="en-AU" i="1" baseline="0" dirty="0" smtClean="0"/>
              <a:t>Cross-curriculum Priority – </a:t>
            </a:r>
            <a:r>
              <a:rPr lang="en-AU" i="0" baseline="0" dirty="0" smtClean="0"/>
              <a:t>Sustainability; </a:t>
            </a:r>
            <a:r>
              <a:rPr lang="en-AU" i="1" baseline="0" dirty="0" smtClean="0"/>
              <a:t>General Capabilities</a:t>
            </a:r>
            <a:r>
              <a:rPr lang="en-AU" baseline="0" dirty="0" smtClean="0"/>
              <a:t>: Critical and Creative Thinking; </a:t>
            </a:r>
            <a:r>
              <a:rPr lang="en-AU" i="1" baseline="0" dirty="0" smtClean="0"/>
              <a:t>Values</a:t>
            </a:r>
            <a:r>
              <a:rPr lang="en-AU" baseline="0" dirty="0" smtClean="0"/>
              <a:t>: Environmental Responsibility.</a:t>
            </a:r>
          </a:p>
          <a:p>
            <a:r>
              <a:rPr lang="en-AU" b="1" dirty="0" smtClean="0"/>
              <a:t>Teacher Notes:</a:t>
            </a:r>
          </a:p>
          <a:p>
            <a:r>
              <a:rPr lang="en-AU" dirty="0" smtClean="0"/>
              <a:t>This resource has also been designed to</a:t>
            </a:r>
            <a:r>
              <a:rPr lang="en-AU" baseline="0" dirty="0" smtClean="0"/>
              <a:t> support UN Observances in schools and their communities. </a:t>
            </a:r>
          </a:p>
          <a:p>
            <a:r>
              <a:rPr lang="en-AU" b="1" dirty="0" smtClean="0"/>
              <a:t>Source:</a:t>
            </a:r>
          </a:p>
          <a:p>
            <a:r>
              <a:rPr lang="en-AU" dirty="0" smtClean="0"/>
              <a:t>http://www.un.org/en/events/waterday/</a:t>
            </a: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42C9D-E394-4565-93FB-DD9CC9E220CD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633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First approved July 2015 (v1.1), reviewed March 2016 (v2.1), next review by July 2017</a:t>
            </a:r>
            <a:endParaRPr lang="en-AU" i="1" baseline="0" dirty="0" smtClean="0"/>
          </a:p>
          <a:p>
            <a:r>
              <a:rPr lang="en-A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Source:</a:t>
            </a: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http://www.unicef.org/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42C9D-E394-4565-93FB-DD9CC9E220CD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633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baseline="0" dirty="0" smtClean="0"/>
              <a:t>Photo Source:</a:t>
            </a:r>
          </a:p>
          <a:p>
            <a:r>
              <a:rPr lang="en-AU" b="0" baseline="0" dirty="0" smtClean="0"/>
              <a:t>http://www.unwater.org/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42C9D-E394-4565-93FB-DD9CC9E220CD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9966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Photo:</a:t>
            </a:r>
            <a:r>
              <a:rPr lang="en-AU" b="1" baseline="0" dirty="0" smtClean="0"/>
              <a:t> </a:t>
            </a:r>
          </a:p>
          <a:p>
            <a:r>
              <a:rPr lang="en-AU" baseline="0" dirty="0" smtClean="0"/>
              <a:t>2014 World Water Day – distribution of clean water containers to 205 minority households in Vietnam. </a:t>
            </a:r>
          </a:p>
          <a:p>
            <a:r>
              <a:rPr lang="en-AU" b="1" baseline="0" dirty="0" smtClean="0"/>
              <a:t>Photo Source:</a:t>
            </a:r>
          </a:p>
          <a:p>
            <a:r>
              <a:rPr lang="en-AU" baseline="0" dirty="0" smtClean="0"/>
              <a:t>https://twitter.com/SPVietnam/status/577767621275205634/photo/1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42C9D-E394-4565-93FB-DD9CC9E220CD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9966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42C9D-E394-4565-93FB-DD9CC9E220CD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2137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Photo Source:</a:t>
            </a:r>
          </a:p>
          <a:p>
            <a:r>
              <a:rPr lang="en-AU" dirty="0" smtClean="0"/>
              <a:t>http://www.unicef.org/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42C9D-E394-4565-93FB-DD9CC9E220CD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3215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For Further Information:</a:t>
            </a:r>
            <a:endParaRPr lang="en-AU" dirty="0" smtClean="0"/>
          </a:p>
          <a:p>
            <a:r>
              <a:rPr lang="en-AU" dirty="0" smtClean="0"/>
              <a:t>http://www.un.org/sustainabledevelopment/water-and-sanitation/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42C9D-E394-4565-93FB-DD9CC9E220CD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2803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Photo Source:</a:t>
            </a:r>
          </a:p>
          <a:p>
            <a:r>
              <a:rPr lang="en-AU" dirty="0" smtClean="0"/>
              <a:t>http://www.un.org/en/globalissues/briefingpapers/mdgs/index.shtml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42C9D-E394-4565-93FB-DD9CC9E220CD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671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57B2-2F81-F345-B822-73F0A3AEAEA3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C883-E8A7-504C-8D29-78776965A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C57B2-2F81-F345-B822-73F0A3AEAEA3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6C883-E8A7-504C-8D29-78776965A16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png"/><Relationship Id="rId4" Type="http://schemas.openxmlformats.org/officeDocument/2006/relationships/image" Target="../media/image9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d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9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d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r="14489"/>
              <a:stretch>
                <a:fillRect/>
              </a:stretch>
            </p:blipFill>
          </mc:Choice>
          <mc:Fallback>
            <p:blipFill>
              <a:blip r:embed="rId4"/>
              <a:srcRect r="14489"/>
              <a:stretch>
                <a:fillRect/>
              </a:stretch>
            </p:blipFill>
          </mc:Fallback>
        </mc:AlternateContent>
        <p:spPr>
          <a:xfrm>
            <a:off x="0" y="0"/>
            <a:ext cx="9144000" cy="118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844824"/>
            <a:ext cx="33123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rgbClr val="2E9DDA"/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rgbClr val="2E9DDA"/>
                </a:solidFill>
                <a:latin typeface="Arial"/>
                <a:cs typeface="Arial"/>
              </a:rPr>
              <a:t>UN Observances</a:t>
            </a:r>
          </a:p>
          <a:p>
            <a:endParaRPr lang="en-US" sz="2800" dirty="0" smtClean="0">
              <a:solidFill>
                <a:srgbClr val="2E9DDA"/>
              </a:solidFill>
              <a:latin typeface="Arial"/>
              <a:cs typeface="Arial"/>
            </a:endParaRPr>
          </a:p>
          <a:p>
            <a:endParaRPr lang="en-US" sz="900" dirty="0" smtClean="0">
              <a:solidFill>
                <a:srgbClr val="2E9DDA"/>
              </a:solidFill>
              <a:latin typeface="Arial"/>
              <a:cs typeface="Arial"/>
            </a:endParaRPr>
          </a:p>
          <a:p>
            <a:r>
              <a:rPr lang="en-US" sz="4800" b="1" dirty="0" smtClean="0">
                <a:solidFill>
                  <a:srgbClr val="2E9DDA"/>
                </a:solidFill>
                <a:latin typeface="Arial"/>
                <a:cs typeface="Arial"/>
              </a:rPr>
              <a:t>World Water </a:t>
            </a:r>
          </a:p>
          <a:p>
            <a:r>
              <a:rPr lang="en-US" sz="4800" b="1" dirty="0" smtClean="0">
                <a:solidFill>
                  <a:srgbClr val="2E9DDA"/>
                </a:solidFill>
                <a:latin typeface="Arial"/>
                <a:cs typeface="Arial"/>
              </a:rPr>
              <a:t>Day</a:t>
            </a:r>
          </a:p>
          <a:p>
            <a:endParaRPr lang="en-US" sz="2800" dirty="0" smtClean="0">
              <a:solidFill>
                <a:srgbClr val="2E9DDA"/>
              </a:solidFill>
              <a:latin typeface="Arial"/>
              <a:cs typeface="Arial"/>
            </a:endParaRPr>
          </a:p>
          <a:p>
            <a:endParaRPr lang="en-US" sz="900" dirty="0" smtClean="0">
              <a:solidFill>
                <a:srgbClr val="2E9DDA"/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rgbClr val="2E9DDA"/>
                </a:solidFill>
                <a:latin typeface="Arial"/>
                <a:cs typeface="Arial"/>
              </a:rPr>
              <a:t>22 March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2" descr="http://i1.wp.com/www.un.org/sustainabledevelopment/wp-content/uploads/2015/01/10868172_1554470758144754_7539068020966061100_n-e1421781454245.jpg?resize=850%2C4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88357"/>
            <a:ext cx="5524395" cy="41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89" y="5496481"/>
            <a:ext cx="18478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3072" t="28916" r="8497"/>
              <a:stretch>
                <a:fillRect/>
              </a:stretch>
            </p:blipFill>
          </mc:Choice>
          <mc:Fallback>
            <p:blipFill>
              <a:blip r:embed="rId4"/>
              <a:srcRect l="13072" t="28916" r="8497"/>
              <a:stretch>
                <a:fillRect/>
              </a:stretch>
            </p:blipFill>
          </mc:Fallback>
        </mc:AlternateContent>
        <p:spPr>
          <a:xfrm>
            <a:off x="0" y="0"/>
            <a:ext cx="9144000" cy="374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268760"/>
            <a:ext cx="849694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00" dirty="0" smtClean="0">
                <a:solidFill>
                  <a:srgbClr val="2E9DDA"/>
                </a:solidFill>
                <a:latin typeface="Arial"/>
                <a:cs typeface="Arial"/>
              </a:rPr>
              <a:t>Freshwater access</a:t>
            </a:r>
          </a:p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These people spend significant time collecting water from natural sources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928" y="3356992"/>
            <a:ext cx="3672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Lack of fresh water affects the health of people – especially women and children.</a:t>
            </a:r>
          </a:p>
        </p:txBody>
      </p:sp>
      <p:pic>
        <p:nvPicPr>
          <p:cNvPr id="3075" name="Picture 3" descr="C:\Users\reesanne\Documents\UNAA(WA)\7july15hpchsrvwa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28" y="3356992"/>
            <a:ext cx="3653028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3428" y="5805264"/>
            <a:ext cx="379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 woman washes a pot in a river, Dhaka District, Bangla Desh.</a:t>
            </a:r>
          </a:p>
          <a:p>
            <a:r>
              <a:rPr lang="en-A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[UNICEF Photo</a:t>
            </a:r>
            <a:r>
              <a:rPr lang="en-A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endParaRPr lang="en-AU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3072" t="28916" r="8497"/>
              <a:stretch>
                <a:fillRect/>
              </a:stretch>
            </p:blipFill>
          </mc:Choice>
          <mc:Fallback>
            <p:blipFill>
              <a:blip r:embed="rId3"/>
              <a:srcRect l="13072" t="28916" r="8497"/>
              <a:stretch>
                <a:fillRect/>
              </a:stretch>
            </p:blipFill>
          </mc:Fallback>
        </mc:AlternateContent>
        <p:spPr>
          <a:xfrm>
            <a:off x="0" y="0"/>
            <a:ext cx="9144000" cy="374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268760"/>
            <a:ext cx="8496944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dirty="0" smtClean="0">
                <a:solidFill>
                  <a:srgbClr val="2E9DDA"/>
                </a:solidFill>
                <a:latin typeface="Arial"/>
                <a:cs typeface="Arial"/>
              </a:rPr>
              <a:t>Water and Sanitation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Some 2.5 billion people do not have access to improved sanitation - a major factor affecting health.</a:t>
            </a:r>
          </a:p>
          <a:p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5310187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614967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latin typeface="Arial" pitchFamily="34" charset="0"/>
                <a:cs typeface="Arial" pitchFamily="34" charset="0"/>
              </a:rPr>
              <a:t>[UN Photo]</a:t>
            </a:r>
            <a:endParaRPr lang="en-A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r="22661" b="16309"/>
              <a:stretch>
                <a:fillRect/>
              </a:stretch>
            </p:blipFill>
          </mc:Choice>
          <mc:Fallback>
            <p:blipFill>
              <a:blip r:embed="rId3"/>
              <a:srcRect r="22661" b="16309"/>
              <a:stretch>
                <a:fillRect/>
              </a:stretch>
            </p:blipFill>
          </mc:Fallback>
        </mc:AlternateContent>
        <p:spPr>
          <a:xfrm>
            <a:off x="4419600" y="1905000"/>
            <a:ext cx="472440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b="13738"/>
              <a:stretch>
                <a:fillRect/>
              </a:stretch>
            </p:blipFill>
          </mc:Choice>
          <mc:Fallback>
            <p:blipFill>
              <a:blip r:embed="rId5"/>
              <a:srcRect b="13738"/>
              <a:stretch>
                <a:fillRect/>
              </a:stretch>
            </p:blipFill>
          </mc:Fallback>
        </mc:AlternateContent>
        <p:spPr>
          <a:xfrm>
            <a:off x="0" y="0"/>
            <a:ext cx="381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60648"/>
            <a:ext cx="842689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2E9DDA"/>
                </a:solidFill>
                <a:latin typeface="Arial"/>
                <a:cs typeface="Arial"/>
              </a:rPr>
              <a:t>UN World Water </a:t>
            </a:r>
            <a:r>
              <a:rPr lang="en-US" sz="4800" dirty="0">
                <a:solidFill>
                  <a:srgbClr val="2E9DDA"/>
                </a:solidFill>
                <a:latin typeface="Arial"/>
                <a:cs typeface="Arial"/>
              </a:rPr>
              <a:t>Development Report 2015</a:t>
            </a:r>
            <a:endParaRPr lang="en-US" sz="4800" dirty="0" smtClean="0">
              <a:solidFill>
                <a:srgbClr val="2E9DDA"/>
              </a:solidFill>
              <a:latin typeface="Arial"/>
              <a:cs typeface="Arial"/>
            </a:endParaRPr>
          </a:p>
          <a:p>
            <a:endParaRPr lang="en-US" sz="1100" dirty="0" smtClean="0">
              <a:solidFill>
                <a:srgbClr val="2E9DDA"/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report estimates that by 2030 the world will have 40% less water than its people need – unless we improve the way we manage this precious resource.</a:t>
            </a:r>
          </a:p>
          <a:p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" y="3933055"/>
            <a:ext cx="8128000" cy="285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83035" y="6477336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rial" pitchFamily="34" charset="0"/>
                <a:cs typeface="Arial" pitchFamily="34" charset="0"/>
              </a:rPr>
              <a:t>[UN Photo]</a:t>
            </a:r>
          </a:p>
        </p:txBody>
      </p:sp>
    </p:spTree>
    <p:extLst>
      <p:ext uri="{BB962C8B-B14F-4D97-AF65-F5344CB8AC3E}">
        <p14:creationId xmlns:p14="http://schemas.microsoft.com/office/powerpoint/2010/main" val="266210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r="22661" b="16309"/>
              <a:stretch>
                <a:fillRect/>
              </a:stretch>
            </p:blipFill>
          </mc:Choice>
          <mc:Fallback>
            <p:blipFill>
              <a:blip r:embed="rId3"/>
              <a:srcRect r="22661" b="16309"/>
              <a:stretch>
                <a:fillRect/>
              </a:stretch>
            </p:blipFill>
          </mc:Fallback>
        </mc:AlternateContent>
        <p:spPr>
          <a:xfrm>
            <a:off x="4419600" y="1905000"/>
            <a:ext cx="472440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b="13738"/>
              <a:stretch>
                <a:fillRect/>
              </a:stretch>
            </p:blipFill>
          </mc:Choice>
          <mc:Fallback>
            <p:blipFill>
              <a:blip r:embed="rId5"/>
              <a:srcRect b="13738"/>
              <a:stretch>
                <a:fillRect/>
              </a:stretch>
            </p:blipFill>
          </mc:Fallback>
        </mc:AlternateContent>
        <p:spPr>
          <a:xfrm>
            <a:off x="0" y="0"/>
            <a:ext cx="381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60648"/>
            <a:ext cx="842689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2E9DDA"/>
                </a:solidFill>
                <a:latin typeface="Arial"/>
                <a:cs typeface="Arial"/>
              </a:rPr>
              <a:t>Water and Climate Change</a:t>
            </a:r>
          </a:p>
          <a:p>
            <a:endParaRPr lang="en-US" sz="1100" dirty="0" smtClean="0">
              <a:solidFill>
                <a:srgbClr val="2E9DDA"/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Global warming is also predicted to increase water scarcity in some parts of the world and increase flooding in other parts.</a:t>
            </a:r>
          </a:p>
          <a:p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 descr="C:\Users\reesanne\AppData\Local\Microsoft\Windows\Temporary Internet Files\Content.IE5\KTK4TRQH\MP900448687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49457"/>
            <a:ext cx="83820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96336" y="5722680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rial" pitchFamily="34" charset="0"/>
                <a:cs typeface="Arial" pitchFamily="34" charset="0"/>
              </a:rPr>
              <a:t>[UN Photo]</a:t>
            </a:r>
          </a:p>
        </p:txBody>
      </p:sp>
    </p:spTree>
    <p:extLst>
      <p:ext uri="{BB962C8B-B14F-4D97-AF65-F5344CB8AC3E}">
        <p14:creationId xmlns:p14="http://schemas.microsoft.com/office/powerpoint/2010/main" val="5132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r="22661" b="16309"/>
              <a:stretch>
                <a:fillRect/>
              </a:stretch>
            </p:blipFill>
          </mc:Choice>
          <mc:Fallback>
            <p:blipFill>
              <a:blip r:embed="rId4"/>
              <a:srcRect r="22661" b="16309"/>
              <a:stretch>
                <a:fillRect/>
              </a:stretch>
            </p:blipFill>
          </mc:Fallback>
        </mc:AlternateContent>
        <p:spPr>
          <a:xfrm>
            <a:off x="4419600" y="1905000"/>
            <a:ext cx="472440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rcRect b="13738"/>
              <a:stretch>
                <a:fillRect/>
              </a:stretch>
            </p:blipFill>
          </mc:Choice>
          <mc:Fallback>
            <p:blipFill>
              <a:blip r:embed="rId6"/>
              <a:srcRect b="13738"/>
              <a:stretch>
                <a:fillRect/>
              </a:stretch>
            </p:blipFill>
          </mc:Fallback>
        </mc:AlternateContent>
        <p:spPr>
          <a:xfrm>
            <a:off x="0" y="0"/>
            <a:ext cx="381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776" y="282523"/>
            <a:ext cx="8676456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2E9DDA"/>
                </a:solidFill>
                <a:latin typeface="Arial"/>
                <a:cs typeface="Arial"/>
              </a:rPr>
              <a:t>Sustainable Development Goal</a:t>
            </a:r>
          </a:p>
          <a:p>
            <a:endParaRPr lang="en-US" sz="1100" dirty="0" smtClean="0">
              <a:solidFill>
                <a:srgbClr val="2E9DDA"/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Universal action - came into force 1 Jan 2016</a:t>
            </a:r>
          </a:p>
          <a:p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17 goals to transform the world by 2030</a:t>
            </a: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Goal # 6 Ensure access of all people to clean water and sanitation</a:t>
            </a: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8 targets to be closely monitored</a:t>
            </a: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Progress achieved (1990 – 2015 Millennium Development Goals) global population with access to improved drinking water 76% to 91%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7813387" y="4446296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[UN Photo]</a:t>
            </a:r>
          </a:p>
        </p:txBody>
      </p:sp>
    </p:spTree>
    <p:extLst>
      <p:ext uri="{BB962C8B-B14F-4D97-AF65-F5344CB8AC3E}">
        <p14:creationId xmlns:p14="http://schemas.microsoft.com/office/powerpoint/2010/main" val="15366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r="22661" b="16309"/>
              <a:stretch>
                <a:fillRect/>
              </a:stretch>
            </p:blipFill>
          </mc:Choice>
          <mc:Fallback>
            <p:blipFill>
              <a:blip r:embed="rId3"/>
              <a:srcRect r="22661" b="16309"/>
              <a:stretch>
                <a:fillRect/>
              </a:stretch>
            </p:blipFill>
          </mc:Fallback>
        </mc:AlternateContent>
        <p:spPr>
          <a:xfrm>
            <a:off x="4419600" y="1905000"/>
            <a:ext cx="472440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b="13738"/>
              <a:stretch>
                <a:fillRect/>
              </a:stretch>
            </p:blipFill>
          </mc:Choice>
          <mc:Fallback>
            <p:blipFill>
              <a:blip r:embed="rId5"/>
              <a:srcRect b="13738"/>
              <a:stretch>
                <a:fillRect/>
              </a:stretch>
            </p:blipFill>
          </mc:Fallback>
        </mc:AlternateContent>
        <p:spPr>
          <a:xfrm>
            <a:off x="0" y="0"/>
            <a:ext cx="381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60648"/>
            <a:ext cx="8426896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2E9DDA"/>
                </a:solidFill>
                <a:latin typeface="Arial"/>
                <a:cs typeface="Arial"/>
              </a:rPr>
              <a:t>Think Global - Act Local</a:t>
            </a:r>
          </a:p>
          <a:p>
            <a:endParaRPr lang="en-US" sz="1100" dirty="0" smtClean="0">
              <a:solidFill>
                <a:srgbClr val="2E9DDA"/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International cooperation, new ideas and action will help to make the world water-wise.</a:t>
            </a:r>
          </a:p>
          <a:p>
            <a:endParaRPr lang="en-US" dirty="0" smtClean="0"/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For example, Rajendra Singh (pictured) won the 2015 Stockholm Water Prize for his ideas and actions to improve water supply in rural India. 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unwater.org/fileadmin/user_upload/unwater_new/images/medium_Screen%20Shot%202015-03-20%20at%2007.48.2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3101330" cy="191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13387" y="4446296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[UN Photo]</a:t>
            </a:r>
          </a:p>
        </p:txBody>
      </p:sp>
    </p:spTree>
    <p:extLst>
      <p:ext uri="{BB962C8B-B14F-4D97-AF65-F5344CB8AC3E}">
        <p14:creationId xmlns:p14="http://schemas.microsoft.com/office/powerpoint/2010/main" val="203345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r="22661" b="16309"/>
              <a:stretch>
                <a:fillRect/>
              </a:stretch>
            </p:blipFill>
          </mc:Choice>
          <mc:Fallback>
            <p:blipFill>
              <a:blip r:embed="rId4"/>
              <a:srcRect r="22661" b="16309"/>
              <a:stretch>
                <a:fillRect/>
              </a:stretch>
            </p:blipFill>
          </mc:Fallback>
        </mc:AlternateContent>
        <p:spPr>
          <a:xfrm>
            <a:off x="4419600" y="1905000"/>
            <a:ext cx="472440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rcRect b="13738"/>
              <a:stretch>
                <a:fillRect/>
              </a:stretch>
            </p:blipFill>
          </mc:Choice>
          <mc:Fallback>
            <p:blipFill>
              <a:blip r:embed="rId6"/>
              <a:srcRect b="13738"/>
              <a:stretch>
                <a:fillRect/>
              </a:stretch>
            </p:blipFill>
          </mc:Fallback>
        </mc:AlternateContent>
        <p:spPr>
          <a:xfrm>
            <a:off x="0" y="0"/>
            <a:ext cx="381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60648"/>
            <a:ext cx="842689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2E9DDA"/>
                </a:solidFill>
                <a:latin typeface="Arial"/>
                <a:cs typeface="Arial"/>
              </a:rPr>
              <a:t>Think Global - Act Local</a:t>
            </a:r>
          </a:p>
          <a:p>
            <a:endParaRPr lang="en-US" sz="1100" dirty="0" smtClean="0">
              <a:solidFill>
                <a:srgbClr val="2E9DDA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7941"/>
            <a:ext cx="3162300" cy="211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1514" y="1340768"/>
            <a:ext cx="5040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Clean drinking water runs freely from a communal water 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point </a:t>
            </a:r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 Ndombil, Senegal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A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[UN Photo]</a:t>
            </a:r>
            <a:endParaRPr lang="en-AU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86916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What will you do to mark World Water Day?</a:t>
            </a:r>
            <a:endParaRPr lang="en-AU" sz="3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r="14489"/>
              <a:stretch>
                <a:fillRect/>
              </a:stretch>
            </p:blipFill>
          </mc:Choice>
          <mc:Fallback>
            <p:blipFill>
              <a:blip r:embed="rId4"/>
              <a:srcRect r="14489"/>
              <a:stretch>
                <a:fillRect/>
              </a:stretch>
            </p:blipFill>
          </mc:Fallback>
        </mc:AlternateContent>
        <p:spPr>
          <a:xfrm>
            <a:off x="0" y="0"/>
            <a:ext cx="9144000" cy="118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412776"/>
            <a:ext cx="30963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Publication Details:</a:t>
            </a:r>
          </a:p>
          <a:p>
            <a:pPr algn="ctr"/>
            <a:endParaRPr lang="en-AU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3525"/>
            <a:r>
              <a:rPr lang="en-A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resource has been prepared by Rees D. Barrett, </a:t>
            </a: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School Programs Coordinator, </a:t>
            </a:r>
            <a:r>
              <a:rPr lang="en-A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UNAAWA. </a:t>
            </a:r>
          </a:p>
          <a:p>
            <a:pPr marL="263525"/>
            <a:endParaRPr lang="en-AU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3525"/>
            <a:r>
              <a:rPr lang="en-A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Feedback from teachers will be gratefully received and used in the review of this resource. </a:t>
            </a:r>
          </a:p>
          <a:p>
            <a:pPr marL="263525"/>
            <a:endParaRPr lang="en-AU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3525"/>
            <a:r>
              <a:rPr lang="en-A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2016 </a:t>
            </a:r>
            <a:r>
              <a:rPr lang="en-A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United Nations Association of Australia – WA Division.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reesanne\Documents\UNAA(WA)\10july15hpnewt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9" y="1916832"/>
            <a:ext cx="543153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4489"/>
              <a:stretch>
                <a:fillRect/>
              </a:stretch>
            </p:blipFill>
          </mc:Choice>
          <mc:Fallback>
            <p:blipFill>
              <a:blip r:embed="rId4"/>
              <a:srcRect l="14489"/>
              <a:stretch>
                <a:fillRect/>
              </a:stretch>
            </p:blipFill>
          </mc:Fallback>
        </mc:AlternateContent>
        <p:spPr>
          <a:xfrm>
            <a:off x="0" y="0"/>
            <a:ext cx="9144000" cy="118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204177"/>
            <a:ext cx="84969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International World Water Day is held annually 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 means of focusing attention on the importance of 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freshwater and promoting the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sustainable management of </a:t>
            </a:r>
            <a:r>
              <a:rPr lang="en-A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water </a:t>
            </a:r>
            <a:r>
              <a:rPr lang="en-A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resources.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endParaRPr lang="en-US" sz="23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04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World Water Day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9037" y="604964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latin typeface="Arial" pitchFamily="34" charset="0"/>
                <a:cs typeface="Arial" pitchFamily="34" charset="0"/>
              </a:rPr>
              <a:t>[UN Photo]</a:t>
            </a:r>
            <a:endParaRPr lang="en-A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4489"/>
              <a:stretch>
                <a:fillRect/>
              </a:stretch>
            </p:blipFill>
          </mc:Choice>
          <mc:Fallback>
            <p:blipFill>
              <a:blip r:embed="rId4"/>
              <a:srcRect l="14489"/>
              <a:stretch>
                <a:fillRect/>
              </a:stretch>
            </p:blipFill>
          </mc:Fallback>
        </mc:AlternateContent>
        <p:spPr>
          <a:xfrm>
            <a:off x="0" y="0"/>
            <a:ext cx="9144000" cy="118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204177"/>
            <a:ext cx="878497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World Water Day was first held 22 March 1993.</a:t>
            </a:r>
          </a:p>
          <a:p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Why is clean, freshwater vital for sustainable development?</a:t>
            </a:r>
          </a:p>
          <a:p>
            <a:endParaRPr lang="en-US" sz="23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endParaRPr lang="en-US" sz="23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04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Water and Sustainability</a:t>
            </a:r>
          </a:p>
        </p:txBody>
      </p:sp>
      <p:pic>
        <p:nvPicPr>
          <p:cNvPr id="1028" name="Picture 4" descr="View image on Twi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886200" cy="25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72885" y="632664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latin typeface="Arial" pitchFamily="34" charset="0"/>
                <a:cs typeface="Arial" pitchFamily="34" charset="0"/>
              </a:rPr>
              <a:t>[UN Photo]</a:t>
            </a:r>
            <a:endParaRPr lang="en-A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9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l="13072" t="28916" r="8497"/>
              <a:stretch>
                <a:fillRect/>
              </a:stretch>
            </p:blipFill>
          </mc:Choice>
          <mc:Fallback>
            <p:blipFill>
              <a:blip r:embed="rId4"/>
              <a:srcRect l="13072" t="28916" r="8497"/>
              <a:stretch>
                <a:fillRect/>
              </a:stretch>
            </p:blipFill>
          </mc:Fallback>
        </mc:AlternateContent>
        <p:spPr>
          <a:xfrm>
            <a:off x="0" y="0"/>
            <a:ext cx="9144000" cy="374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268760"/>
            <a:ext cx="849694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dirty="0">
                <a:solidFill>
                  <a:srgbClr val="2E9DDA"/>
                </a:solidFill>
                <a:latin typeface="Arial"/>
                <a:cs typeface="Arial"/>
              </a:rPr>
              <a:t>W</a:t>
            </a:r>
            <a:r>
              <a:rPr lang="en-US" sz="4900" dirty="0" smtClean="0">
                <a:solidFill>
                  <a:srgbClr val="2E9DDA"/>
                </a:solidFill>
                <a:latin typeface="Arial"/>
                <a:cs typeface="Arial"/>
              </a:rPr>
              <a:t>ater and food supply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Experts estimate it takes 15 000 litres of water to produce two steaks.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573016"/>
            <a:ext cx="8485632" cy="314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73088" y="6371162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latin typeface="Arial" pitchFamily="34" charset="0"/>
                <a:cs typeface="Arial" pitchFamily="34" charset="0"/>
              </a:rPr>
              <a:t>[UN Photo]</a:t>
            </a:r>
            <a:endParaRPr lang="en-A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3072" t="28916" r="8497"/>
              <a:stretch>
                <a:fillRect/>
              </a:stretch>
            </p:blipFill>
          </mc:Choice>
          <mc:Fallback>
            <p:blipFill>
              <a:blip r:embed="rId3"/>
              <a:srcRect l="13072" t="28916" r="8497"/>
              <a:stretch>
                <a:fillRect/>
              </a:stretch>
            </p:blipFill>
          </mc:Fallback>
        </mc:AlternateContent>
        <p:spPr>
          <a:xfrm>
            <a:off x="0" y="0"/>
            <a:ext cx="9144000" cy="374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268760"/>
            <a:ext cx="849694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00" dirty="0" smtClean="0">
                <a:solidFill>
                  <a:srgbClr val="2E9DDA"/>
                </a:solidFill>
                <a:latin typeface="Arial"/>
                <a:cs typeface="Arial"/>
              </a:rPr>
              <a:t>Water and energy</a:t>
            </a:r>
          </a:p>
          <a:p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Water is a source of renewable energy.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endParaRPr lang="en-US" dirty="0" smtClean="0"/>
          </a:p>
          <a:p>
            <a:endParaRPr lang="en-US" sz="32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592473"/>
            <a:ext cx="8128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8176" y="641770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rial" pitchFamily="34" charset="0"/>
                <a:cs typeface="Arial" pitchFamily="34" charset="0"/>
              </a:rPr>
              <a:t>[UN Photo]</a:t>
            </a:r>
          </a:p>
        </p:txBody>
      </p:sp>
    </p:spTree>
    <p:extLst>
      <p:ext uri="{BB962C8B-B14F-4D97-AF65-F5344CB8AC3E}">
        <p14:creationId xmlns:p14="http://schemas.microsoft.com/office/powerpoint/2010/main" val="9868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3072" t="28916" r="8497"/>
              <a:stretch>
                <a:fillRect/>
              </a:stretch>
            </p:blipFill>
          </mc:Choice>
          <mc:Fallback>
            <p:blipFill>
              <a:blip r:embed="rId3"/>
              <a:srcRect l="13072" t="28916" r="8497"/>
              <a:stretch>
                <a:fillRect/>
              </a:stretch>
            </p:blipFill>
          </mc:Fallback>
        </mc:AlternateContent>
        <p:spPr>
          <a:xfrm>
            <a:off x="0" y="0"/>
            <a:ext cx="9144000" cy="374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124744"/>
            <a:ext cx="849694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dirty="0" smtClean="0">
                <a:solidFill>
                  <a:srgbClr val="2E9DDA"/>
                </a:solidFill>
                <a:latin typeface="Arial"/>
                <a:cs typeface="Arial"/>
              </a:rPr>
              <a:t>Water and industry</a:t>
            </a:r>
          </a:p>
          <a:p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More water is needed to manufacture a car than to fill a swimming pool.</a:t>
            </a:r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7170" name="Picture 2" descr="http://www.unwater.org/typo3temp/pics/803ff818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79029" cy="434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68344" y="7101408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rial" pitchFamily="34" charset="0"/>
                <a:cs typeface="Arial" pitchFamily="34" charset="0"/>
              </a:rPr>
              <a:t>[UN Photo]</a:t>
            </a:r>
          </a:p>
        </p:txBody>
      </p:sp>
    </p:spTree>
    <p:extLst>
      <p:ext uri="{BB962C8B-B14F-4D97-AF65-F5344CB8AC3E}">
        <p14:creationId xmlns:p14="http://schemas.microsoft.com/office/powerpoint/2010/main" val="20111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3072" t="28916" r="8497"/>
              <a:stretch>
                <a:fillRect/>
              </a:stretch>
            </p:blipFill>
          </mc:Choice>
          <mc:Fallback>
            <p:blipFill>
              <a:blip r:embed="rId3"/>
              <a:srcRect l="13072" t="28916" r="8497"/>
              <a:stretch>
                <a:fillRect/>
              </a:stretch>
            </p:blipFill>
          </mc:Fallback>
        </mc:AlternateContent>
        <p:spPr>
          <a:xfrm>
            <a:off x="0" y="0"/>
            <a:ext cx="9144000" cy="374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124744"/>
            <a:ext cx="849694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00" dirty="0" smtClean="0">
                <a:solidFill>
                  <a:srgbClr val="2E9DDA"/>
                </a:solidFill>
                <a:latin typeface="Arial"/>
                <a:cs typeface="Arial"/>
              </a:rPr>
              <a:t>Water is vital for cities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Every week another million people move into cities. They all need access to water.</a:t>
            </a:r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10242" name="Picture 2" descr="http://www.unwater.org/typo3temp/pics/674e842e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" y="3377806"/>
            <a:ext cx="9144000" cy="415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099" y="7029400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rial" pitchFamily="34" charset="0"/>
                <a:cs typeface="Arial" pitchFamily="34" charset="0"/>
              </a:rPr>
              <a:t>[UN Photo]</a:t>
            </a:r>
          </a:p>
        </p:txBody>
      </p:sp>
    </p:spTree>
    <p:extLst>
      <p:ext uri="{BB962C8B-B14F-4D97-AF65-F5344CB8AC3E}">
        <p14:creationId xmlns:p14="http://schemas.microsoft.com/office/powerpoint/2010/main" val="22841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13072" t="28916" r="8497"/>
              <a:stretch>
                <a:fillRect/>
              </a:stretch>
            </p:blipFill>
          </mc:Choice>
          <mc:Fallback>
            <p:blipFill>
              <a:blip r:embed="rId3"/>
              <a:srcRect l="13072" t="28916" r="8497"/>
              <a:stretch>
                <a:fillRect/>
              </a:stretch>
            </p:blipFill>
          </mc:Fallback>
        </mc:AlternateContent>
        <p:spPr>
          <a:xfrm>
            <a:off x="0" y="0"/>
            <a:ext cx="9144000" cy="374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268760"/>
            <a:ext cx="849694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dirty="0" smtClean="0">
                <a:solidFill>
                  <a:srgbClr val="2E9DDA"/>
                </a:solidFill>
                <a:latin typeface="Arial"/>
                <a:cs typeface="Arial"/>
              </a:rPr>
              <a:t>Freshwater access</a:t>
            </a: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An estimated 750 million people do not have access to an improved water supply.</a:t>
            </a:r>
          </a:p>
          <a:p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This affects the health of people – especially women and children.</a:t>
            </a:r>
          </a:p>
          <a:p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8" name="Picture 2" descr="http://www.unwater.org/typo3temp/pics/7d3db1f1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75"/>
            <a:ext cx="9144000" cy="343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6387595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rial" pitchFamily="34" charset="0"/>
                <a:cs typeface="Arial" pitchFamily="34" charset="0"/>
              </a:rPr>
              <a:t>[UN Photo</a:t>
            </a:r>
            <a:r>
              <a:rPr lang="en-AU" dirty="0">
                <a:latin typeface="Arial" pitchFamily="34" charset="0"/>
                <a:cs typeface="Arial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243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671</Words>
  <Application>Microsoft Office PowerPoint</Application>
  <PresentationFormat>On-screen Show (4:3)</PresentationFormat>
  <Paragraphs>125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 McTaggart</dc:creator>
  <cp:lastModifiedBy>reesanne</cp:lastModifiedBy>
  <cp:revision>29</cp:revision>
  <dcterms:created xsi:type="dcterms:W3CDTF">2014-03-17T02:46:31Z</dcterms:created>
  <dcterms:modified xsi:type="dcterms:W3CDTF">2016-03-06T09:00:48Z</dcterms:modified>
</cp:coreProperties>
</file>